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62495" y="-1828800"/>
            <a:ext cx="7315200" cy="7315200"/>
          </a:xfrm>
          <a:prstGeom prst="ellipse">
            <a:avLst/>
          </a:prstGeom>
          <a:solidFill>
            <a:srgbClr val="00B7C3">
              <a:alpha val="12000"/>
            </a:srgbClr>
          </a:solidFill>
          <a:ln w="6350">
            <a:solidFill>
              <a:srgbClr val="00B7C3">
                <a:alpha val="2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991295" y="457200"/>
            <a:ext cx="4572000" cy="4572000"/>
          </a:xfrm>
          <a:prstGeom prst="ellipse">
            <a:avLst/>
          </a:prstGeom>
          <a:solidFill>
            <a:srgbClr val="0A1628"/>
          </a:solidFill>
          <a:ln w="6350">
            <a:solidFill>
              <a:srgbClr val="00B7C3">
                <a:alpha val="3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180015" y="1645920"/>
            <a:ext cx="2286000" cy="2286000"/>
          </a:xfrm>
          <a:prstGeom prst="ellipse">
            <a:avLst/>
          </a:prstGeom>
          <a:solidFill>
            <a:srgbClr val="00B7C3">
              <a:alpha val="2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6400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BANKINTER  ·  PROPUESTA ESTRATÉGICA  ·  2026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40080" y="1051560"/>
            <a:ext cx="548640" cy="0"/>
          </a:xfrm>
          <a:prstGeom prst="line">
            <a:avLst/>
          </a:prstGeom>
          <a:noFill/>
          <a:ln w="19050">
            <a:solidFill>
              <a:srgbClr val="00B7C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463040"/>
            <a:ext cx="822960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8800" spc="-2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</a:t>
            </a:r>
            <a:endParaRPr lang="en-US" sz="88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8800" spc="-2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Intelligence</a:t>
            </a:r>
            <a:endParaRPr lang="en-US" sz="88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8800" spc="-2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Platform</a:t>
            </a:r>
            <a:endParaRPr lang="en-US" sz="8800" dirty="0"/>
          </a:p>
        </p:txBody>
      </p:sp>
      <p:sp>
        <p:nvSpPr>
          <p:cNvPr id="8" name="Text 6"/>
          <p:cNvSpPr/>
          <p:nvPr/>
        </p:nvSpPr>
        <p:spPr>
          <a:xfrm>
            <a:off x="640080" y="48006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nueva capa de inteligencia para Bankinter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640080" y="54864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Competencia   ·   Audiencias   ·   Negocio   ·   Campañas   ·   Inteligencia Artificial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" y="6126480"/>
            <a:ext cx="36576" cy="502920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6126480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Transformar información dispersa en decisiones estratégicas.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CAPACIDAD  ·  04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Campaign Intelligence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Entender qué está funcionando.  Y qué no.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19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2468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C9A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CANALES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2834640"/>
            <a:ext cx="2194560" cy="502920"/>
          </a:xfrm>
          <a:prstGeom prst="roundRect">
            <a:avLst>
              <a:gd name="adj" fmla="val 9091"/>
            </a:avLst>
          </a:prstGeom>
          <a:solidFill>
            <a:srgbClr val="13243C"/>
          </a:solidFill>
          <a:ln w="6350">
            <a:solidFill>
              <a:srgbClr val="00B7C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83464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2926080" y="2834640"/>
            <a:ext cx="2194560" cy="502920"/>
          </a:xfrm>
          <a:prstGeom prst="roundRect">
            <a:avLst>
              <a:gd name="adj" fmla="val 9091"/>
            </a:avLst>
          </a:prstGeom>
          <a:solidFill>
            <a:srgbClr val="13243C"/>
          </a:solidFill>
          <a:ln w="6350">
            <a:solidFill>
              <a:srgbClr val="00B7C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926080" y="283464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Display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48640" y="3474720"/>
            <a:ext cx="2194560" cy="502920"/>
          </a:xfrm>
          <a:prstGeom prst="roundRect">
            <a:avLst>
              <a:gd name="adj" fmla="val 9091"/>
            </a:avLst>
          </a:prstGeom>
          <a:solidFill>
            <a:srgbClr val="13243C"/>
          </a:solidFill>
          <a:ln w="6350">
            <a:solidFill>
              <a:srgbClr val="00B7C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47472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2926080" y="3474720"/>
            <a:ext cx="2194560" cy="502920"/>
          </a:xfrm>
          <a:prstGeom prst="roundRect">
            <a:avLst>
              <a:gd name="adj" fmla="val 9091"/>
            </a:avLst>
          </a:prstGeom>
          <a:solidFill>
            <a:srgbClr val="13243C"/>
          </a:solidFill>
          <a:ln w="6350">
            <a:solidFill>
              <a:srgbClr val="00B7C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926080" y="347472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48640" y="4114800"/>
            <a:ext cx="2194560" cy="502920"/>
          </a:xfrm>
          <a:prstGeom prst="roundRect">
            <a:avLst>
              <a:gd name="adj" fmla="val 9091"/>
            </a:avLst>
          </a:prstGeom>
          <a:solidFill>
            <a:srgbClr val="13243C"/>
          </a:solidFill>
          <a:ln w="6350">
            <a:solidFill>
              <a:srgbClr val="00B7C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411480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Vídeo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2926080" y="4114800"/>
            <a:ext cx="2194560" cy="502920"/>
          </a:xfrm>
          <a:prstGeom prst="roundRect">
            <a:avLst>
              <a:gd name="adj" fmla="val 9091"/>
            </a:avLst>
          </a:prstGeom>
          <a:solidFill>
            <a:srgbClr val="13243C"/>
          </a:solidFill>
          <a:ln w="6350">
            <a:solidFill>
              <a:srgbClr val="00B7C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926080" y="411480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Branding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400800" y="2468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C9A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ANALIZAR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400800" y="2999232"/>
            <a:ext cx="164592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24" name="Text 22"/>
          <p:cNvSpPr/>
          <p:nvPr/>
        </p:nvSpPr>
        <p:spPr>
          <a:xfrm>
            <a:off x="6675120" y="283464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Mensajes</a:t>
            </a:r>
            <a:endParaRPr lang="en-US" sz="2000" dirty="0"/>
          </a:p>
        </p:txBody>
      </p:sp>
      <p:sp>
        <p:nvSpPr>
          <p:cNvPr id="25" name="Shape 23"/>
          <p:cNvSpPr/>
          <p:nvPr/>
        </p:nvSpPr>
        <p:spPr>
          <a:xfrm>
            <a:off x="6400800" y="3593592"/>
            <a:ext cx="164592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26" name="Text 24"/>
          <p:cNvSpPr/>
          <p:nvPr/>
        </p:nvSpPr>
        <p:spPr>
          <a:xfrm>
            <a:off x="6675120" y="342900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Creatividades</a:t>
            </a:r>
            <a:endParaRPr lang="en-US" sz="2000" dirty="0"/>
          </a:p>
        </p:txBody>
      </p:sp>
      <p:sp>
        <p:nvSpPr>
          <p:cNvPr id="27" name="Shape 25"/>
          <p:cNvSpPr/>
          <p:nvPr/>
        </p:nvSpPr>
        <p:spPr>
          <a:xfrm>
            <a:off x="6400800" y="4187952"/>
            <a:ext cx="164592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28" name="Text 26"/>
          <p:cNvSpPr/>
          <p:nvPr/>
        </p:nvSpPr>
        <p:spPr>
          <a:xfrm>
            <a:off x="6675120" y="402336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Posicionamiento</a:t>
            </a:r>
            <a:endParaRPr lang="en-US" sz="2000" dirty="0"/>
          </a:p>
        </p:txBody>
      </p:sp>
      <p:sp>
        <p:nvSpPr>
          <p:cNvPr id="29" name="Shape 27"/>
          <p:cNvSpPr/>
          <p:nvPr/>
        </p:nvSpPr>
        <p:spPr>
          <a:xfrm>
            <a:off x="6400800" y="4782312"/>
            <a:ext cx="164592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30" name="Text 28"/>
          <p:cNvSpPr/>
          <p:nvPr/>
        </p:nvSpPr>
        <p:spPr>
          <a:xfrm>
            <a:off x="6675120" y="46177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Tendencias</a:t>
            </a:r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CAPACIDAD  ·  05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Opportunity Radar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Una nueva forma de encontrar oportunidades.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19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0" y="3840480"/>
            <a:ext cx="914400" cy="914400"/>
          </a:xfrm>
          <a:prstGeom prst="ellipse">
            <a:avLst/>
          </a:prstGeom>
          <a:solidFill>
            <a:srgbClr val="0A1628">
              <a:alpha val="0"/>
            </a:srgbClr>
          </a:solidFill>
          <a:ln w="6350">
            <a:solidFill>
              <a:srgbClr val="00B7C3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3383280"/>
            <a:ext cx="1828800" cy="1828800"/>
          </a:xfrm>
          <a:prstGeom prst="ellipse">
            <a:avLst/>
          </a:prstGeom>
          <a:solidFill>
            <a:srgbClr val="0A1628">
              <a:alpha val="0"/>
            </a:srgbClr>
          </a:solidFill>
          <a:ln w="6350">
            <a:solidFill>
              <a:srgbClr val="00B7C3">
                <a:alpha val="3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772400" y="2926080"/>
            <a:ext cx="2743200" cy="2743200"/>
          </a:xfrm>
          <a:prstGeom prst="ellipse">
            <a:avLst/>
          </a:prstGeom>
          <a:solidFill>
            <a:srgbClr val="0A1628">
              <a:alpha val="0"/>
            </a:srgbClr>
          </a:solidFill>
          <a:ln w="6350">
            <a:solidFill>
              <a:srgbClr val="00B7C3">
                <a:alpha val="2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0" y="2468880"/>
            <a:ext cx="3657600" cy="3657600"/>
          </a:xfrm>
          <a:prstGeom prst="ellipse">
            <a:avLst/>
          </a:prstGeom>
          <a:solidFill>
            <a:srgbClr val="0A1628">
              <a:alpha val="0"/>
            </a:srgbClr>
          </a:solidFill>
          <a:ln w="6350">
            <a:solidFill>
              <a:srgbClr val="00B7C3">
                <a:alpha val="2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0" y="4297680"/>
            <a:ext cx="3657600" cy="0"/>
          </a:xfrm>
          <a:prstGeom prst="line">
            <a:avLst/>
          </a:prstGeom>
          <a:noFill/>
          <a:ln w="6350">
            <a:solidFill>
              <a:srgbClr val="00B7C3">
                <a:alpha val="3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144000" y="2468880"/>
            <a:ext cx="0" cy="3657600"/>
          </a:xfrm>
          <a:prstGeom prst="line">
            <a:avLst/>
          </a:prstGeom>
          <a:noFill/>
          <a:ln w="6350">
            <a:solidFill>
              <a:srgbClr val="00B7C3">
                <a:alpha val="30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522208" y="3858768"/>
            <a:ext cx="146304" cy="146304"/>
          </a:xfrm>
          <a:prstGeom prst="ellipse">
            <a:avLst/>
          </a:prstGeom>
          <a:solidFill>
            <a:srgbClr val="C9A86A"/>
          </a:solidFill>
          <a:ln/>
        </p:spPr>
      </p:sp>
      <p:sp>
        <p:nvSpPr>
          <p:cNvPr id="16" name="Shape 14"/>
          <p:cNvSpPr/>
          <p:nvPr/>
        </p:nvSpPr>
        <p:spPr>
          <a:xfrm>
            <a:off x="9710928" y="3950208"/>
            <a:ext cx="146304" cy="146304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17" name="Shape 15"/>
          <p:cNvSpPr/>
          <p:nvPr/>
        </p:nvSpPr>
        <p:spPr>
          <a:xfrm>
            <a:off x="9253728" y="4956048"/>
            <a:ext cx="146304" cy="146304"/>
          </a:xfrm>
          <a:prstGeom prst="ellipse">
            <a:avLst/>
          </a:prstGeom>
          <a:solidFill>
            <a:srgbClr val="E07A5F"/>
          </a:solidFill>
          <a:ln/>
        </p:spPr>
      </p:sp>
      <p:sp>
        <p:nvSpPr>
          <p:cNvPr id="18" name="Shape 16"/>
          <p:cNvSpPr/>
          <p:nvPr/>
        </p:nvSpPr>
        <p:spPr>
          <a:xfrm>
            <a:off x="8339328" y="4681728"/>
            <a:ext cx="146304" cy="146304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19" name="Shape 17"/>
          <p:cNvSpPr/>
          <p:nvPr/>
        </p:nvSpPr>
        <p:spPr>
          <a:xfrm>
            <a:off x="9070848" y="4224528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0" name="Shape 18"/>
          <p:cNvSpPr/>
          <p:nvPr/>
        </p:nvSpPr>
        <p:spPr>
          <a:xfrm>
            <a:off x="548640" y="2651760"/>
            <a:ext cx="36576" cy="822960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21" name="Text 19"/>
          <p:cNvSpPr/>
          <p:nvPr/>
        </p:nvSpPr>
        <p:spPr>
          <a:xfrm>
            <a:off x="777240" y="2606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Gaps de mercado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77240" y="31089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nadie está diciendo.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548640" y="3794760"/>
            <a:ext cx="36576" cy="822960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24" name="Text 22"/>
          <p:cNvSpPr/>
          <p:nvPr/>
        </p:nvSpPr>
        <p:spPr>
          <a:xfrm>
            <a:off x="777240" y="3749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Gaps de audiencia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777240" y="42519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quién nadie está llegando.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548640" y="4937760"/>
            <a:ext cx="36576" cy="822960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27" name="Text 25"/>
          <p:cNvSpPr/>
          <p:nvPr/>
        </p:nvSpPr>
        <p:spPr>
          <a:xfrm>
            <a:off x="777240" y="4892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Gaps de canal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777240" y="53949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Dónde existe espacio para crecer.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CAPACIDAD  ·  06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Copilot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corazón de la plataforma.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19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2240280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es un chatbot.   Es un analista.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29260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C9A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PREGUNTAS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3291840"/>
            <a:ext cx="5486400" cy="411480"/>
          </a:xfrm>
          <a:prstGeom prst="roundRect">
            <a:avLst>
              <a:gd name="adj" fmla="val 11111"/>
            </a:avLst>
          </a:prstGeom>
          <a:solidFill>
            <a:srgbClr val="13243C"/>
          </a:solidFill>
          <a:ln w="6350">
            <a:solidFill>
              <a:srgbClr val="1E2D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" y="3291840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  ¿Qué está pasando en hipotecas?”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3794760"/>
            <a:ext cx="5486400" cy="411480"/>
          </a:xfrm>
          <a:prstGeom prst="roundRect">
            <a:avLst>
              <a:gd name="adj" fmla="val 11111"/>
            </a:avLst>
          </a:prstGeom>
          <a:solidFill>
            <a:srgbClr val="13243C"/>
          </a:solidFill>
          <a:ln w="6350">
            <a:solidFill>
              <a:srgbClr val="1E2D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3794760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  ¿Qué oportunidades tenemos?”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4297680"/>
            <a:ext cx="5486400" cy="411480"/>
          </a:xfrm>
          <a:prstGeom prst="roundRect">
            <a:avLst>
              <a:gd name="adj" fmla="val 11111"/>
            </a:avLst>
          </a:prstGeom>
          <a:solidFill>
            <a:srgbClr val="13243C"/>
          </a:solidFill>
          <a:ln w="6350">
            <a:solidFill>
              <a:srgbClr val="1E2D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77240" y="4297680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  ¿Qué competidor preocupa más?”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48640" y="4800600"/>
            <a:ext cx="5486400" cy="411480"/>
          </a:xfrm>
          <a:prstGeom prst="roundRect">
            <a:avLst>
              <a:gd name="adj" fmla="val 11111"/>
            </a:avLst>
          </a:prstGeom>
          <a:solidFill>
            <a:srgbClr val="13243C"/>
          </a:solidFill>
          <a:ln w="6350">
            <a:solidFill>
              <a:srgbClr val="1E2D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7240" y="4800600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  ¿Qué deberíamos hacer?”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583680" y="29260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C9A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IA RESPONDE CON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583680" y="3410712"/>
            <a:ext cx="164592" cy="164592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0" y="329184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Evidencias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144000" y="329184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fuentes verificables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583680" y="3913632"/>
            <a:ext cx="164592" cy="164592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24" name="Text 22"/>
          <p:cNvSpPr/>
          <p:nvPr/>
        </p:nvSpPr>
        <p:spPr>
          <a:xfrm>
            <a:off x="6858000" y="379476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Contexto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9144000" y="379476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mercado y negocio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583680" y="4416552"/>
            <a:ext cx="164592" cy="164592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27" name="Text 25"/>
          <p:cNvSpPr/>
          <p:nvPr/>
        </p:nvSpPr>
        <p:spPr>
          <a:xfrm>
            <a:off x="6858000" y="429768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Recomendaciones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9144000" y="429768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accionables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583680" y="4919472"/>
            <a:ext cx="164592" cy="164592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30" name="Text 28"/>
          <p:cNvSpPr/>
          <p:nvPr/>
        </p:nvSpPr>
        <p:spPr>
          <a:xfrm>
            <a:off x="6858000" y="480060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Nivel de confianza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9144000" y="480060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explícito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·  IMPACTO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la información a la decisión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468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48640" y="2880360"/>
            <a:ext cx="2377440" cy="640080"/>
          </a:xfrm>
          <a:prstGeom prst="roundRect">
            <a:avLst>
              <a:gd name="adj" fmla="val 7143"/>
            </a:avLst>
          </a:prstGeom>
          <a:solidFill>
            <a:srgbClr val="13243C"/>
          </a:solidFill>
          <a:ln w="6350">
            <a:solidFill>
              <a:srgbClr val="1E2D4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288036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926080" y="2880360"/>
            <a:ext cx="320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3246120" y="2880360"/>
            <a:ext cx="2377440" cy="640080"/>
          </a:xfrm>
          <a:prstGeom prst="roundRect">
            <a:avLst>
              <a:gd name="adj" fmla="val 7143"/>
            </a:avLst>
          </a:prstGeom>
          <a:solidFill>
            <a:srgbClr val="13243C"/>
          </a:solidFill>
          <a:ln w="6350">
            <a:solidFill>
              <a:srgbClr val="1E2D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46120" y="288036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623560" y="2880360"/>
            <a:ext cx="320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5943600" y="2880360"/>
            <a:ext cx="2377440" cy="640080"/>
          </a:xfrm>
          <a:prstGeom prst="roundRect">
            <a:avLst>
              <a:gd name="adj" fmla="val 7143"/>
            </a:avLst>
          </a:prstGeom>
          <a:solidFill>
            <a:srgbClr val="13243C"/>
          </a:solidFill>
          <a:ln w="6350">
            <a:solidFill>
              <a:srgbClr val="1E2D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943600" y="288036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Presentación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321040" y="2880360"/>
            <a:ext cx="320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8641080" y="2880360"/>
            <a:ext cx="2377440" cy="640080"/>
          </a:xfrm>
          <a:prstGeom prst="roundRect">
            <a:avLst>
              <a:gd name="adj" fmla="val 7143"/>
            </a:avLst>
          </a:prstGeom>
          <a:solidFill>
            <a:srgbClr val="13243C"/>
          </a:solidFill>
          <a:ln w="6350">
            <a:solidFill>
              <a:srgbClr val="1E2D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641080" y="288036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Decisión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48640" y="41148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DESPUÉS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48640" y="4526280"/>
            <a:ext cx="3383280" cy="777240"/>
          </a:xfrm>
          <a:prstGeom prst="roundRect">
            <a:avLst>
              <a:gd name="adj" fmla="val 7059"/>
            </a:avLst>
          </a:prstGeom>
          <a:solidFill>
            <a:srgbClr val="13243C"/>
          </a:solidFill>
          <a:ln w="9525">
            <a:solidFill>
              <a:srgbClr val="00B7C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4526280"/>
            <a:ext cx="3383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Datos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3931920" y="4526280"/>
            <a:ext cx="365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2600" dirty="0"/>
          </a:p>
        </p:txBody>
      </p:sp>
      <p:sp>
        <p:nvSpPr>
          <p:cNvPr id="24" name="Shape 22"/>
          <p:cNvSpPr/>
          <p:nvPr/>
        </p:nvSpPr>
        <p:spPr>
          <a:xfrm>
            <a:off x="4297680" y="4526280"/>
            <a:ext cx="3383280" cy="777240"/>
          </a:xfrm>
          <a:prstGeom prst="roundRect">
            <a:avLst>
              <a:gd name="adj" fmla="val 7059"/>
            </a:avLst>
          </a:prstGeom>
          <a:solidFill>
            <a:srgbClr val="00B7C3"/>
          </a:solidFill>
          <a:ln w="9525">
            <a:solidFill>
              <a:srgbClr val="00B7C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297680" y="4526280"/>
            <a:ext cx="3383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A16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IA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7680960" y="4526280"/>
            <a:ext cx="365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2600" dirty="0"/>
          </a:p>
        </p:txBody>
      </p:sp>
      <p:sp>
        <p:nvSpPr>
          <p:cNvPr id="27" name="Shape 25"/>
          <p:cNvSpPr/>
          <p:nvPr/>
        </p:nvSpPr>
        <p:spPr>
          <a:xfrm>
            <a:off x="8046720" y="4526280"/>
            <a:ext cx="3383280" cy="777240"/>
          </a:xfrm>
          <a:prstGeom prst="roundRect">
            <a:avLst>
              <a:gd name="adj" fmla="val 7059"/>
            </a:avLst>
          </a:prstGeom>
          <a:solidFill>
            <a:srgbClr val="13243C"/>
          </a:solidFill>
          <a:ln w="9525">
            <a:solidFill>
              <a:srgbClr val="00B7C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046720" y="4526280"/>
            <a:ext cx="3383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Decisión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548640" y="5760720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i="1" dirty="0">
                <a:solidFill>
                  <a:srgbClr val="C9A8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Reducción drástica del tiempo de análisis.</a:t>
            </a:r>
            <a:endParaRPr lang="en-US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 ·  EXPERIENCIA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Ejemplo de experiencia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2286000"/>
            <a:ext cx="11094415" cy="4114800"/>
          </a:xfrm>
          <a:prstGeom prst="roundRect">
            <a:avLst>
              <a:gd name="adj" fmla="val 2667"/>
            </a:avLst>
          </a:prstGeom>
          <a:solidFill>
            <a:srgbClr val="0F1E33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2514600"/>
            <a:ext cx="164592" cy="164592"/>
          </a:xfrm>
          <a:prstGeom prst="ellipse">
            <a:avLst/>
          </a:prstGeom>
          <a:solidFill>
            <a:srgbClr val="E07A5F"/>
          </a:solidFill>
          <a:ln/>
        </p:spPr>
      </p:sp>
      <p:sp>
        <p:nvSpPr>
          <p:cNvPr id="10" name="Shape 8"/>
          <p:cNvSpPr/>
          <p:nvPr/>
        </p:nvSpPr>
        <p:spPr>
          <a:xfrm>
            <a:off x="1005840" y="2514600"/>
            <a:ext cx="164592" cy="164592"/>
          </a:xfrm>
          <a:prstGeom prst="ellipse">
            <a:avLst/>
          </a:prstGeom>
          <a:solidFill>
            <a:srgbClr val="C9A86A"/>
          </a:solidFill>
          <a:ln/>
        </p:spPr>
      </p:sp>
      <p:sp>
        <p:nvSpPr>
          <p:cNvPr id="11" name="Shape 9"/>
          <p:cNvSpPr/>
          <p:nvPr/>
        </p:nvSpPr>
        <p:spPr>
          <a:xfrm>
            <a:off x="1234440" y="2514600"/>
            <a:ext cx="164592" cy="164592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12" name="Text 10"/>
          <p:cNvSpPr/>
          <p:nvPr/>
        </p:nvSpPr>
        <p:spPr>
          <a:xfrm>
            <a:off x="1554480" y="245059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 ·  AI Copilot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960120" y="3063240"/>
            <a:ext cx="36576" cy="411480"/>
          </a:xfrm>
          <a:prstGeom prst="rect">
            <a:avLst/>
          </a:prstGeom>
          <a:solidFill>
            <a:srgbClr val="C9A86A"/>
          </a:solidFill>
          <a:ln/>
        </p:spPr>
      </p:sp>
      <p:sp>
        <p:nvSpPr>
          <p:cNvPr id="14" name="Text 12"/>
          <p:cNvSpPr/>
          <p:nvPr/>
        </p:nvSpPr>
        <p:spPr>
          <a:xfrm>
            <a:off x="1143000" y="306324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C9A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USUARIO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43000" y="3246120"/>
            <a:ext cx="9905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¿Qué está ocurriendo en cuentas remuneradas?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960120" y="3749040"/>
            <a:ext cx="1027145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60120" y="3977640"/>
            <a:ext cx="36576" cy="1371600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18" name="Text 16"/>
          <p:cNvSpPr/>
          <p:nvPr/>
        </p:nvSpPr>
        <p:spPr>
          <a:xfrm>
            <a:off x="1143000" y="397764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COPILOT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43000" y="4206240"/>
            <a:ext cx="9905695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„Durante las últimas semanas se observa un incremento de la presión competitiva centrada en rentabilidad. Existen oportunidades en mensajes vinculados a simplicidad y confianza.”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143000" y="55321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FUENTES UTILIZADAS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1143000" y="5806440"/>
            <a:ext cx="2103120" cy="365760"/>
          </a:xfrm>
          <a:prstGeom prst="roundRect">
            <a:avLst>
              <a:gd name="adj" fmla="val 50000"/>
            </a:avLst>
          </a:prstGeom>
          <a:solidFill>
            <a:srgbClr val="13243C"/>
          </a:solidFill>
          <a:ln w="6350">
            <a:solidFill>
              <a:srgbClr val="00B7C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580644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Mercado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429000" y="5806440"/>
            <a:ext cx="2103120" cy="365760"/>
          </a:xfrm>
          <a:prstGeom prst="roundRect">
            <a:avLst>
              <a:gd name="adj" fmla="val 50000"/>
            </a:avLst>
          </a:prstGeom>
          <a:solidFill>
            <a:srgbClr val="13243C"/>
          </a:solidFill>
          <a:ln w="6350">
            <a:solidFill>
              <a:srgbClr val="00B7C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429000" y="580644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Campañas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715000" y="5806440"/>
            <a:ext cx="2103120" cy="365760"/>
          </a:xfrm>
          <a:prstGeom prst="roundRect">
            <a:avLst>
              <a:gd name="adj" fmla="val 50000"/>
            </a:avLst>
          </a:prstGeom>
          <a:solidFill>
            <a:srgbClr val="13243C"/>
          </a:solidFill>
          <a:ln w="6350">
            <a:solidFill>
              <a:srgbClr val="00B7C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15000" y="580644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Tendencias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8001000" y="5806440"/>
            <a:ext cx="2103120" cy="365760"/>
          </a:xfrm>
          <a:prstGeom prst="roundRect">
            <a:avLst>
              <a:gd name="adj" fmla="val 50000"/>
            </a:avLst>
          </a:prstGeom>
          <a:solidFill>
            <a:srgbClr val="13243C"/>
          </a:solidFill>
          <a:ln w="6350">
            <a:solidFill>
              <a:srgbClr val="00B7C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001000" y="580644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Datos internos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·  ROADMAP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Roadmap propuesto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2926080"/>
            <a:ext cx="10545775" cy="0"/>
          </a:xfrm>
          <a:prstGeom prst="line">
            <a:avLst/>
          </a:prstGeom>
          <a:noFill/>
          <a:ln w="12700">
            <a:solidFill>
              <a:srgbClr val="1E2D4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13232" y="2816352"/>
            <a:ext cx="219456" cy="219456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10" name="Text 8"/>
          <p:cNvSpPr/>
          <p:nvPr/>
        </p:nvSpPr>
        <p:spPr>
          <a:xfrm>
            <a:off x="91440" y="224028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0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1440" y="256032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2-3 sem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-45720" y="3200400"/>
            <a:ext cx="1737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Discovery y definición estratégica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470861" y="2816352"/>
            <a:ext cx="219456" cy="219456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14" name="Text 12"/>
          <p:cNvSpPr/>
          <p:nvPr/>
        </p:nvSpPr>
        <p:spPr>
          <a:xfrm>
            <a:off x="1849069" y="224028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849069" y="256032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3-4 sem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711909" y="3200400"/>
            <a:ext cx="1737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Arquitectura y plataforma base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228490" y="2816352"/>
            <a:ext cx="219456" cy="219456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18" name="Text 16"/>
          <p:cNvSpPr/>
          <p:nvPr/>
        </p:nvSpPr>
        <p:spPr>
          <a:xfrm>
            <a:off x="3606698" y="224028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2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606698" y="256032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4-6 sem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469538" y="3200400"/>
            <a:ext cx="1737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Competitor Intelligence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986120" y="2816352"/>
            <a:ext cx="219456" cy="219456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22" name="Text 20"/>
          <p:cNvSpPr/>
          <p:nvPr/>
        </p:nvSpPr>
        <p:spPr>
          <a:xfrm>
            <a:off x="5364328" y="224028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3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364328" y="256032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3-4 sem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227168" y="3200400"/>
            <a:ext cx="1737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Audience Intelligence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7743749" y="2816352"/>
            <a:ext cx="219456" cy="219456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26" name="Text 24"/>
          <p:cNvSpPr/>
          <p:nvPr/>
        </p:nvSpPr>
        <p:spPr>
          <a:xfrm>
            <a:off x="7121957" y="224028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4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7121957" y="256032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3-4 sem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984797" y="3200400"/>
            <a:ext cx="1737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Business &amp; Campaign Intelligence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9501378" y="2816352"/>
            <a:ext cx="219456" cy="219456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30" name="Text 28"/>
          <p:cNvSpPr/>
          <p:nvPr/>
        </p:nvSpPr>
        <p:spPr>
          <a:xfrm>
            <a:off x="8879586" y="224028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5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8879586" y="256032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4-6 sem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8742426" y="3200400"/>
            <a:ext cx="1737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Copilot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11259007" y="2816352"/>
            <a:ext cx="219456" cy="219456"/>
          </a:xfrm>
          <a:prstGeom prst="ellipse">
            <a:avLst/>
          </a:prstGeom>
          <a:solidFill>
            <a:srgbClr val="C9A86A"/>
          </a:solidFill>
          <a:ln/>
        </p:spPr>
      </p:sp>
      <p:sp>
        <p:nvSpPr>
          <p:cNvPr id="34" name="Text 32"/>
          <p:cNvSpPr/>
          <p:nvPr/>
        </p:nvSpPr>
        <p:spPr>
          <a:xfrm>
            <a:off x="10637215" y="224028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6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10637215" y="256032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2-3 sem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10500055" y="3200400"/>
            <a:ext cx="1737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Reporting y despliegue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548640" y="58521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Aproximadamente 5-7 meses hasta despliegue completo · Valor desde fase 2.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 ·  ALCANCE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Factores clave para definir el alcance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19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1945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alcance definitivo dependerá de: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548640" y="2788920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3017520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417320" y="301752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Fuentes disponibles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417320" y="3566160"/>
            <a:ext cx="4389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Internas y externas.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172200" y="2788920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3017520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040880" y="301752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Casos de uso prioritarios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7040880" y="3566160"/>
            <a:ext cx="4389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· Producto · Estrategia · Negocio.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4645152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4873752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417320" y="4873752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Nivel de integración requerido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417320" y="5422392"/>
            <a:ext cx="4389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 agregados · Periódico · Tiempo real.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172200" y="4645152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46520" y="4873752"/>
            <a:ext cx="914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7040880" y="4873752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Cobertura funcional deseada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7040880" y="5422392"/>
            <a:ext cx="4389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Competencia · Audiencias · Campañas · Negocio · IA.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 ·  EVOLUCIÓN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Potencial de evolución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plataforma está diseñada para crecer.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19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2697480"/>
            <a:ext cx="3703320" cy="1097280"/>
          </a:xfrm>
          <a:prstGeom prst="roundRect">
            <a:avLst>
              <a:gd name="adj" fmla="val 6667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2697480"/>
            <a:ext cx="365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234440" y="2697480"/>
            <a:ext cx="2834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Predicción de movimientos de competencia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389120" y="2697480"/>
            <a:ext cx="3703320" cy="1097280"/>
          </a:xfrm>
          <a:prstGeom prst="roundRect">
            <a:avLst>
              <a:gd name="adj" fmla="val 6667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17720" y="2697480"/>
            <a:ext cx="365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074920" y="2697480"/>
            <a:ext cx="2834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Simulación de escenarios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229600" y="2697480"/>
            <a:ext cx="3703320" cy="1097280"/>
          </a:xfrm>
          <a:prstGeom prst="roundRect">
            <a:avLst>
              <a:gd name="adj" fmla="val 6667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58200" y="2697480"/>
            <a:ext cx="365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8915400" y="2697480"/>
            <a:ext cx="2834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Generación automática de informes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48640" y="3959352"/>
            <a:ext cx="3703320" cy="1097280"/>
          </a:xfrm>
          <a:prstGeom prst="roundRect">
            <a:avLst>
              <a:gd name="adj" fmla="val 6667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7240" y="3959352"/>
            <a:ext cx="365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234440" y="3959352"/>
            <a:ext cx="2834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Agentes IA especializados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389120" y="3959352"/>
            <a:ext cx="3703320" cy="1097280"/>
          </a:xfrm>
          <a:prstGeom prst="roundRect">
            <a:avLst>
              <a:gd name="adj" fmla="val 6667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17720" y="3959352"/>
            <a:ext cx="365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5074920" y="3959352"/>
            <a:ext cx="2834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Recomendaciones proactivas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8229600" y="3959352"/>
            <a:ext cx="3703320" cy="1097280"/>
          </a:xfrm>
          <a:prstGeom prst="roundRect">
            <a:avLst>
              <a:gd name="adj" fmla="val 6667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458200" y="3959352"/>
            <a:ext cx="365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8915400" y="3959352"/>
            <a:ext cx="2834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Modelos predictivos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 ·  RESULTADO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resultado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219456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una herramienta más.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48640" y="27432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Una nueva capacidad estratégica para Bankinter.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548640" y="416052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2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Información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754880" y="4160520"/>
            <a:ext cx="73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5532120" y="416052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Conocimiento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548640" y="470916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2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Conocimiento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754880" y="4709160"/>
            <a:ext cx="73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5532120" y="470916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Decisiones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548640" y="525780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2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Decisiones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754880" y="5257800"/>
            <a:ext cx="73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5532120" y="525780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C9A8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Ventaja competitiva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19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 ·  NEXT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Próximos pasos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/ 19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468880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1554480" y="2514600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Discovery conjunto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554480" y="29260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Identificar preguntas estratégicas.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3337560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800" dirty="0"/>
          </a:p>
        </p:txBody>
      </p:sp>
      <p:sp>
        <p:nvSpPr>
          <p:cNvPr id="12" name="Text 10"/>
          <p:cNvSpPr/>
          <p:nvPr/>
        </p:nvSpPr>
        <p:spPr>
          <a:xfrm>
            <a:off x="1554480" y="3383280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Mapa de fuentes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554480" y="37947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Entender qué información está disponible.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4206240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800" dirty="0"/>
          </a:p>
        </p:txBody>
      </p:sp>
      <p:sp>
        <p:nvSpPr>
          <p:cNvPr id="15" name="Text 13"/>
          <p:cNvSpPr/>
          <p:nvPr/>
        </p:nvSpPr>
        <p:spPr>
          <a:xfrm>
            <a:off x="1554480" y="4251960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Diseño de arquitectura objetivo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554480" y="46634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Definir el modelo.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5074920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3800" dirty="0"/>
          </a:p>
        </p:txBody>
      </p:sp>
      <p:sp>
        <p:nvSpPr>
          <p:cNvPr id="18" name="Text 16"/>
          <p:cNvSpPr/>
          <p:nvPr/>
        </p:nvSpPr>
        <p:spPr>
          <a:xfrm>
            <a:off x="1554480" y="5120640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Construcción del MVP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554480" y="55321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Generar valor desde las primeras semanas.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598932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126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C9A8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Intelligence Platform  ·  La nueva capa de inteligencia para Bankinter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·  CONTEXTO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reto actual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información existe.  Pero está repartida.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606040"/>
            <a:ext cx="2121408" cy="1920240"/>
          </a:xfrm>
          <a:prstGeom prst="roundRect">
            <a:avLst>
              <a:gd name="adj" fmla="val 3810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13232" y="2834640"/>
            <a:ext cx="228600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8" name="Text 6"/>
          <p:cNvSpPr/>
          <p:nvPr/>
        </p:nvSpPr>
        <p:spPr>
          <a:xfrm>
            <a:off x="713232" y="3017520"/>
            <a:ext cx="17922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Competencia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13232" y="3474720"/>
            <a:ext cx="17922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Cambios constantes.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834640" y="2606040"/>
            <a:ext cx="2121408" cy="1920240"/>
          </a:xfrm>
          <a:prstGeom prst="roundRect">
            <a:avLst>
              <a:gd name="adj" fmla="val 3810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99232" y="2834640"/>
            <a:ext cx="228600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12" name="Text 10"/>
          <p:cNvSpPr/>
          <p:nvPr/>
        </p:nvSpPr>
        <p:spPr>
          <a:xfrm>
            <a:off x="2999232" y="3017520"/>
            <a:ext cx="17922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Mercado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2999232" y="3474720"/>
            <a:ext cx="17922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Múltiples señales.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20640" y="2606040"/>
            <a:ext cx="2121408" cy="1920240"/>
          </a:xfrm>
          <a:prstGeom prst="roundRect">
            <a:avLst>
              <a:gd name="adj" fmla="val 3810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285232" y="2834640"/>
            <a:ext cx="228600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16" name="Text 14"/>
          <p:cNvSpPr/>
          <p:nvPr/>
        </p:nvSpPr>
        <p:spPr>
          <a:xfrm>
            <a:off x="5285232" y="3017520"/>
            <a:ext cx="17922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Campañas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5285232" y="3474720"/>
            <a:ext cx="17922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Canales desconectados.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7406640" y="2606040"/>
            <a:ext cx="2121408" cy="1920240"/>
          </a:xfrm>
          <a:prstGeom prst="roundRect">
            <a:avLst>
              <a:gd name="adj" fmla="val 3810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571232" y="2834640"/>
            <a:ext cx="228600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20" name="Text 18"/>
          <p:cNvSpPr/>
          <p:nvPr/>
        </p:nvSpPr>
        <p:spPr>
          <a:xfrm>
            <a:off x="7571232" y="3017520"/>
            <a:ext cx="17922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Negocio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7571232" y="3474720"/>
            <a:ext cx="17922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 dispersos.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9692640" y="2606040"/>
            <a:ext cx="2121408" cy="1920240"/>
          </a:xfrm>
          <a:prstGeom prst="roundRect">
            <a:avLst>
              <a:gd name="adj" fmla="val 3810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857232" y="2834640"/>
            <a:ext cx="228600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24" name="Text 22"/>
          <p:cNvSpPr/>
          <p:nvPr/>
        </p:nvSpPr>
        <p:spPr>
          <a:xfrm>
            <a:off x="9857232" y="3017520"/>
            <a:ext cx="17922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Estudios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9857232" y="3474720"/>
            <a:ext cx="17922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Difíciles de explotar.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48640" y="48006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C9A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548640" y="5166360"/>
            <a:ext cx="36576" cy="502920"/>
          </a:xfrm>
          <a:prstGeom prst="rect">
            <a:avLst/>
          </a:prstGeom>
          <a:solidFill>
            <a:srgbClr val="E07A5F"/>
          </a:solidFill>
          <a:ln/>
        </p:spPr>
      </p:sp>
      <p:sp>
        <p:nvSpPr>
          <p:cNvPr id="28" name="Text 26"/>
          <p:cNvSpPr/>
          <p:nvPr/>
        </p:nvSpPr>
        <p:spPr>
          <a:xfrm>
            <a:off x="713232" y="51663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Mucho esfuerzo manual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3337560" y="5166360"/>
            <a:ext cx="36576" cy="502920"/>
          </a:xfrm>
          <a:prstGeom prst="rect">
            <a:avLst/>
          </a:prstGeom>
          <a:solidFill>
            <a:srgbClr val="E07A5F"/>
          </a:solidFill>
          <a:ln/>
        </p:spPr>
      </p:sp>
      <p:sp>
        <p:nvSpPr>
          <p:cNvPr id="30" name="Text 28"/>
          <p:cNvSpPr/>
          <p:nvPr/>
        </p:nvSpPr>
        <p:spPr>
          <a:xfrm>
            <a:off x="3502152" y="51663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Información fragmentada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6126480" y="5166360"/>
            <a:ext cx="36576" cy="502920"/>
          </a:xfrm>
          <a:prstGeom prst="rect">
            <a:avLst/>
          </a:prstGeom>
          <a:solidFill>
            <a:srgbClr val="E07A5F"/>
          </a:solidFill>
          <a:ln/>
        </p:spPr>
      </p:sp>
      <p:sp>
        <p:nvSpPr>
          <p:cNvPr id="32" name="Text 30"/>
          <p:cNvSpPr/>
          <p:nvPr/>
        </p:nvSpPr>
        <p:spPr>
          <a:xfrm>
            <a:off x="6291072" y="51663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Reacción lenta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8915400" y="5166360"/>
            <a:ext cx="36576" cy="502920"/>
          </a:xfrm>
          <a:prstGeom prst="rect">
            <a:avLst/>
          </a:prstGeom>
          <a:solidFill>
            <a:srgbClr val="E07A5F"/>
          </a:solidFill>
          <a:ln/>
        </p:spPr>
      </p:sp>
      <p:sp>
        <p:nvSpPr>
          <p:cNvPr id="34" name="Text 32"/>
          <p:cNvSpPr/>
          <p:nvPr/>
        </p:nvSpPr>
        <p:spPr>
          <a:xfrm>
            <a:off x="9079992" y="51663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 sin convertirse en decisión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19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·  VISIÓN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77724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6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único punto de acceso</a:t>
            </a:r>
            <a:endParaRPr lang="en-US" sz="36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6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 conocimiento del mercado.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3063240"/>
            <a:ext cx="109728" cy="109728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9260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Competencia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3566160"/>
            <a:ext cx="109728" cy="109728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34290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Público objetivo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4069080"/>
            <a:ext cx="109728" cy="109728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39319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Negocio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8640" y="4572000"/>
            <a:ext cx="109728" cy="109728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44348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Campañas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48640" y="5074920"/>
            <a:ext cx="109728" cy="109728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49377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Tendencias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48640" y="5577840"/>
            <a:ext cx="109728" cy="109728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54406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669280" y="2651760"/>
            <a:ext cx="1737360" cy="594360"/>
          </a:xfrm>
          <a:prstGeom prst="roundRect">
            <a:avLst>
              <a:gd name="adj" fmla="val 12308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69280" y="2651760"/>
            <a:ext cx="1737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Competencia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7406640" y="2948940"/>
            <a:ext cx="914400" cy="1143000"/>
          </a:xfrm>
          <a:prstGeom prst="line">
            <a:avLst/>
          </a:prstGeom>
          <a:noFill/>
          <a:ln w="12700">
            <a:solidFill>
              <a:srgbClr val="00B7C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0" y="3520440"/>
            <a:ext cx="1737360" cy="594360"/>
          </a:xfrm>
          <a:prstGeom prst="roundRect">
            <a:avLst>
              <a:gd name="adj" fmla="val 12308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0" y="3520440"/>
            <a:ext cx="1737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Público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7406640" y="3817620"/>
            <a:ext cx="914400" cy="274320"/>
          </a:xfrm>
          <a:prstGeom prst="line">
            <a:avLst/>
          </a:prstGeom>
          <a:noFill/>
          <a:ln w="12700">
            <a:solidFill>
              <a:srgbClr val="00B7C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669280" y="4389120"/>
            <a:ext cx="1737360" cy="594360"/>
          </a:xfrm>
          <a:prstGeom prst="roundRect">
            <a:avLst>
              <a:gd name="adj" fmla="val 12308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669280" y="4389120"/>
            <a:ext cx="1737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Negocio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7406640" y="4686300"/>
            <a:ext cx="914400" cy="-594360"/>
          </a:xfrm>
          <a:prstGeom prst="line">
            <a:avLst/>
          </a:prstGeom>
          <a:noFill/>
          <a:ln w="12700">
            <a:solidFill>
              <a:srgbClr val="00B7C3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669280" y="5257800"/>
            <a:ext cx="1737360" cy="594360"/>
          </a:xfrm>
          <a:prstGeom prst="roundRect">
            <a:avLst>
              <a:gd name="adj" fmla="val 12308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669280" y="5257800"/>
            <a:ext cx="1737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Campañas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7406640" y="5554980"/>
            <a:ext cx="914400" cy="-1463040"/>
          </a:xfrm>
          <a:prstGeom prst="line">
            <a:avLst/>
          </a:prstGeom>
          <a:noFill/>
          <a:ln w="12700">
            <a:solidFill>
              <a:srgbClr val="00B7C3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321040" y="3749040"/>
            <a:ext cx="2011680" cy="868680"/>
          </a:xfrm>
          <a:prstGeom prst="roundRect">
            <a:avLst>
              <a:gd name="adj" fmla="val 10526"/>
            </a:avLst>
          </a:prstGeom>
          <a:solidFill>
            <a:srgbClr val="00B7C3"/>
          </a:solidFill>
          <a:ln/>
        </p:spPr>
      </p:sp>
      <p:sp>
        <p:nvSpPr>
          <p:cNvPr id="30" name="Text 28"/>
          <p:cNvSpPr/>
          <p:nvPr/>
        </p:nvSpPr>
        <p:spPr>
          <a:xfrm>
            <a:off x="8321040" y="3749040"/>
            <a:ext cx="2011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16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Copilot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10332720" y="4183380"/>
            <a:ext cx="640080" cy="0"/>
          </a:xfrm>
          <a:prstGeom prst="line">
            <a:avLst/>
          </a:prstGeom>
          <a:noFill/>
          <a:ln w="19050">
            <a:solidFill>
              <a:srgbClr val="00B7C3"/>
            </a:solidFill>
            <a:prstDash val="solid"/>
            <a:tailEnd type="triangle"/>
          </a:ln>
        </p:spPr>
      </p:sp>
      <p:sp>
        <p:nvSpPr>
          <p:cNvPr id="32" name="Text 30"/>
          <p:cNvSpPr/>
          <p:nvPr/>
        </p:nvSpPr>
        <p:spPr>
          <a:xfrm>
            <a:off x="11018520" y="3886200"/>
            <a:ext cx="1188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C9A8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Decisiones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19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CAMBIO DE PARADIGMA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¿Qué cambiaría?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78308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HOY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5029200" cy="36576"/>
          </a:xfrm>
          <a:prstGeom prst="rect">
            <a:avLst/>
          </a:prstGeom>
          <a:solidFill>
            <a:srgbClr val="8A98AB">
              <a:alpha val="4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237744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97280" y="237744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Buscar información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288036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97280" y="288036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Analizar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0080" y="338328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97280" y="338328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Cruzar datos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0080" y="388620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097280" y="388620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Crear informes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0080" y="438912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097280" y="438912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Tomar decisiones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00800" y="178308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MAÑANA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400800" y="2148840"/>
            <a:ext cx="5029200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19" name="Text 17"/>
          <p:cNvSpPr/>
          <p:nvPr/>
        </p:nvSpPr>
        <p:spPr>
          <a:xfrm>
            <a:off x="6400800" y="2377440"/>
            <a:ext cx="457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6858000" y="237744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Preguntar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400800" y="2971800"/>
            <a:ext cx="457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6858000" y="297180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Recibir respuesta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6400800" y="3566160"/>
            <a:ext cx="457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6858000" y="356616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Actuar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640080" y="52120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C9A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EJEMPLOS DE PREGUNTAS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40080" y="5532120"/>
            <a:ext cx="5394960" cy="384048"/>
          </a:xfrm>
          <a:prstGeom prst="roundRect">
            <a:avLst>
              <a:gd name="adj" fmla="val 11905"/>
            </a:avLst>
          </a:prstGeom>
          <a:solidFill>
            <a:srgbClr val="13243C"/>
          </a:solidFill>
          <a:ln w="6350">
            <a:solidFill>
              <a:srgbClr val="1E2D4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2960" y="5532120"/>
            <a:ext cx="5212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  ¿Qué está haciendo BBVA en hipotecas?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217920" y="5532120"/>
            <a:ext cx="5394960" cy="384048"/>
          </a:xfrm>
          <a:prstGeom prst="roundRect">
            <a:avLst>
              <a:gd name="adj" fmla="val 11905"/>
            </a:avLst>
          </a:prstGeom>
          <a:solidFill>
            <a:srgbClr val="13243C"/>
          </a:solidFill>
          <a:ln w="6350">
            <a:solidFill>
              <a:srgbClr val="1E2D4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00800" y="5532120"/>
            <a:ext cx="5212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  ¿Qué público responde mejor?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640080" y="5989320"/>
            <a:ext cx="5394960" cy="384048"/>
          </a:xfrm>
          <a:prstGeom prst="roundRect">
            <a:avLst>
              <a:gd name="adj" fmla="val 11905"/>
            </a:avLst>
          </a:prstGeom>
          <a:solidFill>
            <a:srgbClr val="13243C"/>
          </a:solidFill>
          <a:ln w="6350">
            <a:solidFill>
              <a:srgbClr val="1E2D4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2960" y="5989320"/>
            <a:ext cx="5212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  ¿Qué oportunidades existen?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6217920" y="5989320"/>
            <a:ext cx="5394960" cy="384048"/>
          </a:xfrm>
          <a:prstGeom prst="roundRect">
            <a:avLst>
              <a:gd name="adj" fmla="val 11905"/>
            </a:avLst>
          </a:prstGeom>
          <a:solidFill>
            <a:srgbClr val="13243C"/>
          </a:solidFill>
          <a:ln w="6350">
            <a:solidFill>
              <a:srgbClr val="1E2D4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00800" y="5989320"/>
            <a:ext cx="5212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  ¿Qué deberíamos hacer este mes?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19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·  CAPACIDADES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Una plataforma, múltiples capacidades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965960"/>
            <a:ext cx="3657600" cy="1874520"/>
          </a:xfrm>
          <a:prstGeom prst="roundRect">
            <a:avLst>
              <a:gd name="adj" fmla="val 4878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965960"/>
            <a:ext cx="3657600" cy="54864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19456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26060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Competitor Intelligence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22960" y="315468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Entender el mercado.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343400" y="1965960"/>
            <a:ext cx="3657600" cy="1874520"/>
          </a:xfrm>
          <a:prstGeom prst="roundRect">
            <a:avLst>
              <a:gd name="adj" fmla="val 4878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43400" y="1965960"/>
            <a:ext cx="3657600" cy="54864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12" name="Text 10"/>
          <p:cNvSpPr/>
          <p:nvPr/>
        </p:nvSpPr>
        <p:spPr>
          <a:xfrm>
            <a:off x="4617720" y="219456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617720" y="26060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Audience Intelligence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617720" y="315468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Entender a las personas.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138160" y="1965960"/>
            <a:ext cx="3657600" cy="1874520"/>
          </a:xfrm>
          <a:prstGeom prst="roundRect">
            <a:avLst>
              <a:gd name="adj" fmla="val 4878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138160" y="1965960"/>
            <a:ext cx="3657600" cy="54864"/>
          </a:xfrm>
          <a:prstGeom prst="rect">
            <a:avLst/>
          </a:prstGeom>
          <a:solidFill>
            <a:srgbClr val="C9A86A"/>
          </a:solidFill>
          <a:ln/>
        </p:spPr>
      </p:sp>
      <p:sp>
        <p:nvSpPr>
          <p:cNvPr id="17" name="Text 15"/>
          <p:cNvSpPr/>
          <p:nvPr/>
        </p:nvSpPr>
        <p:spPr>
          <a:xfrm>
            <a:off x="8412480" y="219456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9A8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412480" y="26060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Business Intelligence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8412480" y="315468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Entender el negocio.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48640" y="4005072"/>
            <a:ext cx="3657600" cy="1874520"/>
          </a:xfrm>
          <a:prstGeom prst="roundRect">
            <a:avLst>
              <a:gd name="adj" fmla="val 4878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48640" y="4005072"/>
            <a:ext cx="3657600" cy="54864"/>
          </a:xfrm>
          <a:prstGeom prst="rect">
            <a:avLst/>
          </a:prstGeom>
          <a:solidFill>
            <a:srgbClr val="C9A86A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4233672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9A8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2960" y="4645152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Campaign Intelligence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822960" y="5193792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Entender las campañas.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4343400" y="4005072"/>
            <a:ext cx="3657600" cy="1874520"/>
          </a:xfrm>
          <a:prstGeom prst="roundRect">
            <a:avLst>
              <a:gd name="adj" fmla="val 4878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343400" y="4005072"/>
            <a:ext cx="3657600" cy="54864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27" name="Text 25"/>
          <p:cNvSpPr/>
          <p:nvPr/>
        </p:nvSpPr>
        <p:spPr>
          <a:xfrm>
            <a:off x="4617720" y="4233672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617720" y="4645152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Opportunity Radar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4617720" y="5193792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Detectar oportunidades.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8138160" y="4005072"/>
            <a:ext cx="3657600" cy="1874520"/>
          </a:xfrm>
          <a:prstGeom prst="roundRect">
            <a:avLst>
              <a:gd name="adj" fmla="val 4878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138160" y="4005072"/>
            <a:ext cx="3657600" cy="54864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32" name="Text 30"/>
          <p:cNvSpPr/>
          <p:nvPr/>
        </p:nvSpPr>
        <p:spPr>
          <a:xfrm>
            <a:off x="8412480" y="4233672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412480" y="4645152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Copilot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8412480" y="5193792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Convertir datos en decisiones.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19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·  ARQUITECTURA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Arquitectura conceptual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98068" y="1920240"/>
            <a:ext cx="2377440" cy="594360"/>
          </a:xfrm>
          <a:prstGeom prst="roundRect">
            <a:avLst>
              <a:gd name="adj" fmla="val 9231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98068" y="192024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Mercado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604108" y="1920240"/>
            <a:ext cx="2377440" cy="594360"/>
          </a:xfrm>
          <a:prstGeom prst="roundRect">
            <a:avLst>
              <a:gd name="adj" fmla="val 9231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04108" y="192024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Negocio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210148" y="1920240"/>
            <a:ext cx="2377440" cy="594360"/>
          </a:xfrm>
          <a:prstGeom prst="roundRect">
            <a:avLst>
              <a:gd name="adj" fmla="val 9231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210148" y="192024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Campañas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816188" y="1920240"/>
            <a:ext cx="2377440" cy="594360"/>
          </a:xfrm>
          <a:prstGeom prst="roundRect">
            <a:avLst>
              <a:gd name="adj" fmla="val 9231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816188" y="192024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Audiencias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2209648" y="2926080"/>
            <a:ext cx="7772400" cy="594360"/>
          </a:xfrm>
          <a:prstGeom prst="roundRect">
            <a:avLst>
              <a:gd name="adj" fmla="val 9231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209648" y="2926080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Plataforma de Datos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095848" y="3520440"/>
            <a:ext cx="0" cy="164592"/>
          </a:xfrm>
          <a:prstGeom prst="line">
            <a:avLst/>
          </a:prstGeom>
          <a:noFill/>
          <a:ln w="15240">
            <a:solidFill>
              <a:srgbClr val="00B7C3"/>
            </a:solidFill>
            <a:prstDash val="solid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2209648" y="3703320"/>
            <a:ext cx="7772400" cy="594360"/>
          </a:xfrm>
          <a:prstGeom prst="roundRect">
            <a:avLst>
              <a:gd name="adj" fmla="val 9231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209648" y="3703320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Capa de Inteligencia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095848" y="4297680"/>
            <a:ext cx="0" cy="164592"/>
          </a:xfrm>
          <a:prstGeom prst="line">
            <a:avLst/>
          </a:prstGeom>
          <a:noFill/>
          <a:ln w="15240">
            <a:solidFill>
              <a:srgbClr val="00B7C3"/>
            </a:solidFill>
            <a:prstDash val="solid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2209648" y="4480560"/>
            <a:ext cx="7772400" cy="594360"/>
          </a:xfrm>
          <a:prstGeom prst="roundRect">
            <a:avLst>
              <a:gd name="adj" fmla="val 9231"/>
            </a:avLst>
          </a:prstGeom>
          <a:solidFill>
            <a:srgbClr val="00B7C3"/>
          </a:solidFill>
          <a:ln w="9525">
            <a:solidFill>
              <a:srgbClr val="00B7C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209648" y="4480560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A16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Copilot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095848" y="5074920"/>
            <a:ext cx="0" cy="164592"/>
          </a:xfrm>
          <a:prstGeom prst="line">
            <a:avLst/>
          </a:prstGeom>
          <a:noFill/>
          <a:ln w="15240">
            <a:solidFill>
              <a:srgbClr val="00B7C3"/>
            </a:solidFill>
            <a:prstDash val="solid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6095848" y="2560320"/>
            <a:ext cx="0" cy="365760"/>
          </a:xfrm>
          <a:prstGeom prst="line">
            <a:avLst/>
          </a:prstGeom>
          <a:noFill/>
          <a:ln w="15240">
            <a:solidFill>
              <a:srgbClr val="00B7C3"/>
            </a:solidFill>
            <a:prstDash val="solid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961492" y="5440680"/>
            <a:ext cx="1965960" cy="502920"/>
          </a:xfrm>
          <a:prstGeom prst="roundRect">
            <a:avLst>
              <a:gd name="adj" fmla="val 10909"/>
            </a:avLst>
          </a:prstGeom>
          <a:solidFill>
            <a:srgbClr val="0F1E33"/>
          </a:solidFill>
          <a:ln w="6350">
            <a:solidFill>
              <a:srgbClr val="C9A86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61492" y="544068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Insights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3037180" y="5440680"/>
            <a:ext cx="1965960" cy="502920"/>
          </a:xfrm>
          <a:prstGeom prst="roundRect">
            <a:avLst>
              <a:gd name="adj" fmla="val 10909"/>
            </a:avLst>
          </a:prstGeom>
          <a:solidFill>
            <a:srgbClr val="0F1E33"/>
          </a:solidFill>
          <a:ln w="6350">
            <a:solidFill>
              <a:srgbClr val="C9A86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037180" y="544068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Alertas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5112868" y="5440680"/>
            <a:ext cx="1965960" cy="502920"/>
          </a:xfrm>
          <a:prstGeom prst="roundRect">
            <a:avLst>
              <a:gd name="adj" fmla="val 10909"/>
            </a:avLst>
          </a:prstGeom>
          <a:solidFill>
            <a:srgbClr val="0F1E33"/>
          </a:solidFill>
          <a:ln w="6350">
            <a:solidFill>
              <a:srgbClr val="C9A86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112868" y="544068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Oportunidades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188556" y="5440680"/>
            <a:ext cx="1965960" cy="502920"/>
          </a:xfrm>
          <a:prstGeom prst="roundRect">
            <a:avLst>
              <a:gd name="adj" fmla="val 10909"/>
            </a:avLst>
          </a:prstGeom>
          <a:solidFill>
            <a:srgbClr val="0F1E33"/>
          </a:solidFill>
          <a:ln w="6350">
            <a:solidFill>
              <a:srgbClr val="C9A86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188556" y="544068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Informes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9264244" y="5440680"/>
            <a:ext cx="1965960" cy="502920"/>
          </a:xfrm>
          <a:prstGeom prst="roundRect">
            <a:avLst>
              <a:gd name="adj" fmla="val 10909"/>
            </a:avLst>
          </a:prstGeom>
          <a:solidFill>
            <a:srgbClr val="0F1E33"/>
          </a:solidFill>
          <a:ln w="6350">
            <a:solidFill>
              <a:srgbClr val="C9A86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264244" y="544068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Recomendaciones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48640" y="6172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plataforma no sustituye herramientas. Las conecta.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19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CAPACIDAD  ·  01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Competitor Intelligence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Monitorización continua del mercado.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19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2633472"/>
            <a:ext cx="164592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246888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Nuevos productos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640080" y="3136392"/>
            <a:ext cx="164592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12" name="Text 10"/>
          <p:cNvSpPr/>
          <p:nvPr/>
        </p:nvSpPr>
        <p:spPr>
          <a:xfrm>
            <a:off x="914400" y="297180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Cambios de mensajes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40080" y="3639312"/>
            <a:ext cx="164592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14" name="Text 12"/>
          <p:cNvSpPr/>
          <p:nvPr/>
        </p:nvSpPr>
        <p:spPr>
          <a:xfrm>
            <a:off x="914400" y="347472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Evolución de campañas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640080" y="4142232"/>
            <a:ext cx="164592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397764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Posicionamiento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640080" y="4645152"/>
            <a:ext cx="164592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18" name="Text 16"/>
          <p:cNvSpPr/>
          <p:nvPr/>
        </p:nvSpPr>
        <p:spPr>
          <a:xfrm>
            <a:off x="914400" y="448056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4F1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Tendencias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6400800" y="2468880"/>
            <a:ext cx="5212080" cy="2926080"/>
          </a:xfrm>
          <a:prstGeom prst="roundRect">
            <a:avLst>
              <a:gd name="adj" fmla="val 3125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75120" y="26517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C9A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675120" y="3017520"/>
            <a:ext cx="36576" cy="1371600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22" name="Text 20"/>
          <p:cNvSpPr/>
          <p:nvPr/>
        </p:nvSpPr>
        <p:spPr>
          <a:xfrm>
            <a:off x="6903720" y="3017520"/>
            <a:ext cx="45720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000" i="1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„BBVA ha desplazado su comunicación desde precio hacia estabilidad.”</a:t>
            </a:r>
            <a:endParaRPr lang="en-US" sz="2000" dirty="0"/>
          </a:p>
        </p:txBody>
      </p:sp>
      <p:sp>
        <p:nvSpPr>
          <p:cNvPr id="23" name="Shape 21"/>
          <p:cNvSpPr/>
          <p:nvPr/>
        </p:nvSpPr>
        <p:spPr>
          <a:xfrm>
            <a:off x="6675120" y="4617720"/>
            <a:ext cx="4754880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675120" y="475488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sólo detecta.   Explica.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CAPACIDAD  ·  02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Audience Intelligence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Entender quién decide.  Y por qué.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19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2468880"/>
            <a:ext cx="3657600" cy="1234440"/>
          </a:xfrm>
          <a:prstGeom prst="roundRect">
            <a:avLst>
              <a:gd name="adj" fmla="val 5926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" y="2743200"/>
            <a:ext cx="228600" cy="228600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11" name="Text 9"/>
          <p:cNvSpPr/>
          <p:nvPr/>
        </p:nvSpPr>
        <p:spPr>
          <a:xfrm>
            <a:off x="1188720" y="265176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Qué les preocupa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315468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Tensiones latentes y barreras.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343400" y="2468880"/>
            <a:ext cx="3657600" cy="1234440"/>
          </a:xfrm>
          <a:prstGeom prst="roundRect">
            <a:avLst>
              <a:gd name="adj" fmla="val 5926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617720" y="2743200"/>
            <a:ext cx="228600" cy="228600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15" name="Text 13"/>
          <p:cNvSpPr/>
          <p:nvPr/>
        </p:nvSpPr>
        <p:spPr>
          <a:xfrm>
            <a:off x="4983480" y="265176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Qué les activa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17720" y="315468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Disparadores emocionales y racionales.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138160" y="2468880"/>
            <a:ext cx="3657600" cy="1234440"/>
          </a:xfrm>
          <a:prstGeom prst="roundRect">
            <a:avLst>
              <a:gd name="adj" fmla="val 5926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412480" y="2743200"/>
            <a:ext cx="228600" cy="228600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19" name="Text 17"/>
          <p:cNvSpPr/>
          <p:nvPr/>
        </p:nvSpPr>
        <p:spPr>
          <a:xfrm>
            <a:off x="8778240" y="265176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Qué rechazan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412480" y="315468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Fricciones, sesgos y rechazos.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3840480"/>
            <a:ext cx="3657600" cy="1234440"/>
          </a:xfrm>
          <a:prstGeom prst="roundRect">
            <a:avLst>
              <a:gd name="adj" fmla="val 5926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22960" y="4114800"/>
            <a:ext cx="228600" cy="228600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23" name="Text 21"/>
          <p:cNvSpPr/>
          <p:nvPr/>
        </p:nvSpPr>
        <p:spPr>
          <a:xfrm>
            <a:off x="1188720" y="402336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Qué mensajes funcionan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22960" y="452628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Narrativas con mayor resonancia.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343400" y="3840480"/>
            <a:ext cx="3657600" cy="1234440"/>
          </a:xfrm>
          <a:prstGeom prst="roundRect">
            <a:avLst>
              <a:gd name="adj" fmla="val 5926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617720" y="4114800"/>
            <a:ext cx="228600" cy="228600"/>
          </a:xfrm>
          <a:prstGeom prst="ellipse">
            <a:avLst/>
          </a:prstGeom>
          <a:solidFill>
            <a:srgbClr val="00B7C3"/>
          </a:solidFill>
          <a:ln/>
        </p:spPr>
      </p:sp>
      <p:sp>
        <p:nvSpPr>
          <p:cNvPr id="27" name="Text 25"/>
          <p:cNvSpPr/>
          <p:nvPr/>
        </p:nvSpPr>
        <p:spPr>
          <a:xfrm>
            <a:off x="4983480" y="402336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Qué canales consumen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617720" y="452628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Dónde escuchan y cómo.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48640" y="54406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C9A8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  Mejores decisiones de marketing.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00B7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CAPACIDAD  ·  03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spc="-100" kern="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Business Intelligence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8A98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Conectar mercado y negocio.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548640" y="8686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728655" y="6446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3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19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Platform · Bankinter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6355080"/>
            <a:ext cx="11094415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246888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280160" y="2468880"/>
            <a:ext cx="5943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¿Qué productos están creciendo?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548640" y="310896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280160" y="3108960"/>
            <a:ext cx="5943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¿Dónde existe fricción?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48640" y="374904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1280160" y="3749040"/>
            <a:ext cx="5943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¿Qué segmentos generan más valor?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548640" y="438912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280160" y="4389120"/>
            <a:ext cx="5943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¿Qué oportunidades tienen mayor potencial?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7772400" y="2468880"/>
            <a:ext cx="3840480" cy="3291840"/>
          </a:xfrm>
          <a:prstGeom prst="roundRect">
            <a:avLst>
              <a:gd name="adj" fmla="val 2778"/>
            </a:avLst>
          </a:prstGeom>
          <a:solidFill>
            <a:srgbClr val="13243C"/>
          </a:solidFill>
          <a:ln w="9525">
            <a:solidFill>
              <a:srgbClr val="1E2D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046720" y="269748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C9A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KPIs  +  INSIGHTS IA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046720" y="3108960"/>
            <a:ext cx="1554480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20" name="Text 18"/>
          <p:cNvSpPr/>
          <p:nvPr/>
        </p:nvSpPr>
        <p:spPr>
          <a:xfrm>
            <a:off x="8046720" y="3182112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+18%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8046720" y="3703320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Hipotecas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9738360" y="3108960"/>
            <a:ext cx="1554480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23" name="Text 21"/>
          <p:cNvSpPr/>
          <p:nvPr/>
        </p:nvSpPr>
        <p:spPr>
          <a:xfrm>
            <a:off x="9738360" y="3182112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+7%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9738360" y="3703320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Cuentas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8046720" y="4069080"/>
            <a:ext cx="1554480" cy="36576"/>
          </a:xfrm>
          <a:prstGeom prst="rect">
            <a:avLst/>
          </a:prstGeom>
          <a:solidFill>
            <a:srgbClr val="E07A5F"/>
          </a:solidFill>
          <a:ln/>
        </p:spPr>
      </p:sp>
      <p:sp>
        <p:nvSpPr>
          <p:cNvPr id="26" name="Text 24"/>
          <p:cNvSpPr/>
          <p:nvPr/>
        </p:nvSpPr>
        <p:spPr>
          <a:xfrm>
            <a:off x="8046720" y="4142232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—3%</a:t>
            </a:r>
            <a:endParaRPr lang="en-US" sz="2600" dirty="0"/>
          </a:p>
        </p:txBody>
      </p:sp>
      <p:sp>
        <p:nvSpPr>
          <p:cNvPr id="27" name="Text 25"/>
          <p:cNvSpPr/>
          <p:nvPr/>
        </p:nvSpPr>
        <p:spPr>
          <a:xfrm>
            <a:off x="8046720" y="4663440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Fondos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9738360" y="4069080"/>
            <a:ext cx="1554480" cy="36576"/>
          </a:xfrm>
          <a:prstGeom prst="rect">
            <a:avLst/>
          </a:prstGeom>
          <a:solidFill>
            <a:srgbClr val="00B7C3"/>
          </a:solidFill>
          <a:ln/>
        </p:spPr>
      </p:sp>
      <p:sp>
        <p:nvSpPr>
          <p:cNvPr id="29" name="Text 27"/>
          <p:cNvSpPr/>
          <p:nvPr/>
        </p:nvSpPr>
        <p:spPr>
          <a:xfrm>
            <a:off x="9738360" y="4142232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4F1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+24%</a:t>
            </a:r>
            <a:endParaRPr lang="en-US" sz="2600" dirty="0"/>
          </a:p>
        </p:txBody>
      </p:sp>
      <p:sp>
        <p:nvSpPr>
          <p:cNvPr id="30" name="Text 28"/>
          <p:cNvSpPr/>
          <p:nvPr/>
        </p:nvSpPr>
        <p:spPr>
          <a:xfrm>
            <a:off x="9738360" y="4663440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8A98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Pymes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8046720" y="5166360"/>
            <a:ext cx="3291840" cy="0"/>
          </a:xfrm>
          <a:prstGeom prst="line">
            <a:avLst/>
          </a:prstGeom>
          <a:noFill/>
          <a:ln w="6350">
            <a:solidFill>
              <a:srgbClr val="1E2D4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046720" y="525780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0B7C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„Pymes lidera el crecimiento; explorar palancas en fondos.”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2026-06-11T17:22:22Z</dcterms:created>
  <dcterms:modified xsi:type="dcterms:W3CDTF">2026-06-11T17:22:22Z</dcterms:modified>
</cp:coreProperties>
</file>